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  <p:sldMasterId id="2147483712" r:id="rId4"/>
    <p:sldMasterId id="2147483713" r:id="rId5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71" r:id="rId18"/>
    <p:sldId id="272" r:id="rId17"/>
    <p:sldId id="273" r:id="rId16"/>
    <p:sldId id="274" r:id="rId15"/>
    <p:sldId id="276" r:id="rId13"/>
    <p:sldId id="277" r:id="rId12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9144000" cy="5143500" type="screen16x9"/>
  <p:notesSz cx="6858000" cy="9144000"/>
  <p:embeddedFontLst>
    <p:embeddedFont>
      <p:font typeface="Comfortaa" panose="020B0604020202020204" charset="0"/>
      <p:regular r:id="rId20"/>
      <p:bold r:id="rId21"/>
    </p:embeddedFont>
    <p:embeddedFont>
      <p:font typeface="Quattrocento" panose="02020502030000000404" pitchFamily="18" charset="0"/>
      <p:regular r:id="rId22"/>
      <p:bold r:id="rId23"/>
    </p:embeddedFont>
    <p:embeddedFont>
      <p:font typeface="Questrial" pitchFamily="2" charset="0"/>
      <p:regular r:id="rId24"/>
    </p:embeddedFont>
    <p:embeddedFont>
      <p:font typeface="Quintessential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3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13.xml"/><Relationship Id="rId13" Type="http://schemas.openxmlformats.org/officeDocument/2006/relationships/slide" Target="slides/slide12.xml"/><Relationship Id="rId15" Type="http://schemas.openxmlformats.org/officeDocument/2006/relationships/slide" Target="slides/slide11.xml"/><Relationship Id="rId16" Type="http://schemas.openxmlformats.org/officeDocument/2006/relationships/slide" Target="slides/slide10.xml"/><Relationship Id="rId17" Type="http://schemas.openxmlformats.org/officeDocument/2006/relationships/slide" Target="slides/slide9.xml"/><Relationship Id="rId18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openxmlformats.org/officeDocument/2006/relationships/slide" Target="slides/slide14.xml"/><Relationship Id="rId31" Type="http://schemas.openxmlformats.org/officeDocument/2006/relationships/slide" Target="slides/slide15.xml"/><Relationship Id="rId32" Type="http://schemas.openxmlformats.org/officeDocument/2006/relationships/slide" Target="slides/slide16.xml"/><Relationship Id="rId33" Type="http://schemas.openxmlformats.org/officeDocument/2006/relationships/slide" Target="slides/slide17.xml"/><Relationship Id="rId34" Type="http://schemas.openxmlformats.org/officeDocument/2006/relationships/slide" Target="slides/slide18.xml"/><Relationship Id="rId35" Type="http://schemas.openxmlformats.org/officeDocument/2006/relationships/slide" Target="slides/slide19.xml"/><Relationship Id="rId36" Type="http://schemas.openxmlformats.org/officeDocument/2006/relationships/slide" Target="slides/slide20.xml"/><Relationship Id="rId37" Type="http://schemas.openxmlformats.org/officeDocument/2006/relationships/slide" Target="slides/slide21.xml"/><Relationship Id="rId38" Type="http://schemas.openxmlformats.org/officeDocument/2006/relationships/slide" Target="slides/slide22.xml"/><Relationship Id="rId39" Type="http://schemas.openxmlformats.org/officeDocument/2006/relationships/slide" Target="slides/slide23.xml"/><Relationship Id="rId40" Type="http://schemas.openxmlformats.org/officeDocument/2006/relationships/slide" Target="slides/slide24.xml"/><Relationship Id="rId41" Type="http://schemas.openxmlformats.org/officeDocument/2006/relationships/slide" Target="slides/slide25.xml"/><Relationship Id="rId42" Type="http://schemas.openxmlformats.org/officeDocument/2006/relationships/slide" Target="slides/slide26.xml"/><Relationship Id="rId43" Type="http://schemas.openxmlformats.org/officeDocument/2006/relationships/slide" Target="slides/slide27.xml"/><Relationship Id="rId44" Type="http://schemas.openxmlformats.org/officeDocument/2006/relationships/slide" Target="slides/slide28.xml"/><Relationship Id="rId45" Type="http://schemas.openxmlformats.org/officeDocument/2006/relationships/slide" Target="slides/slide29.xml"/><Relationship Id="rId46" Type="http://schemas.openxmlformats.org/officeDocument/2006/relationships/slide" Target="slides/slide30.xml"/><Relationship Id="rId47" Type="http://schemas.openxmlformats.org/officeDocument/2006/relationships/slide" Target="slides/slide31.xml"/><Relationship Id="rId48" Type="http://schemas.openxmlformats.org/officeDocument/2006/relationships/slide" Target="slides/slide32.xml"/><Relationship Id="rId49" Type="http://schemas.openxmlformats.org/officeDocument/2006/relationships/slide" Target="slides/slide33.xml"/><Relationship Id="rId50" Type="http://schemas.openxmlformats.org/officeDocument/2006/relationships/slide" Target="slides/slide34.xml"/><Relationship Id="rId51" Type="http://schemas.openxmlformats.org/officeDocument/2006/relationships/slide" Target="slides/slide35.xml"/><Relationship Id="rId52" Type="http://schemas.openxmlformats.org/officeDocument/2006/relationships/slide" Target="slides/slide36.xml"/><Relationship Id="rId53" Type="http://schemas.openxmlformats.org/officeDocument/2006/relationships/slide" Target="slides/slide37.xml"/><Relationship Id="rId54" Type="http://schemas.openxmlformats.org/officeDocument/2006/relationships/slide" Target="slides/slide38.xml"/><Relationship Id="rId55" Type="http://schemas.openxmlformats.org/officeDocument/2006/relationships/slide" Target="slides/slide39.xml"/><Relationship Id="rId56" Type="http://schemas.openxmlformats.org/officeDocument/2006/relationships/slide" Target="slides/slide40.xml"/><Relationship Id="rId57" Type="http://schemas.openxmlformats.org/officeDocument/2006/relationships/slide" Target="slides/slide41.xml"/><Relationship Id="rId58" Type="http://schemas.openxmlformats.org/officeDocument/2006/relationships/slide" Target="slides/slide42.xml"/><Relationship Id="rId59" Type="http://schemas.openxmlformats.org/officeDocument/2006/relationships/slide" Target="slides/slide43.xml"/><Relationship Id="rId60" Type="http://schemas.openxmlformats.org/officeDocument/2006/relationships/slide" Target="slides/slide44.xml"/><Relationship Id="rId61" Type="http://schemas.openxmlformats.org/officeDocument/2006/relationships/slide" Target="slides/slide45.xml"/><Relationship Id="rId62" Type="http://schemas.openxmlformats.org/officeDocument/2006/relationships/slide" Target="slides/slide46.xml"/><Relationship Id="rId63" Type="http://schemas.openxmlformats.org/officeDocument/2006/relationships/slide" Target="slides/slide47.xml"/><Relationship Id="rId64" Type="http://schemas.openxmlformats.org/officeDocument/2006/relationships/slide" Target="slides/slide48.xml"/><Relationship Id="rId65" Type="http://schemas.openxmlformats.org/officeDocument/2006/relationships/slide" Target="slides/slide49.xml"/><Relationship Id="rId66" Type="http://schemas.openxmlformats.org/officeDocument/2006/relationships/slide" Target="slides/slide50.xml"/><Relationship Id="rId67" Type="http://schemas.openxmlformats.org/officeDocument/2006/relationships/slide" Target="slides/slide51.xml"/><Relationship Id="rId68" Type="http://schemas.openxmlformats.org/officeDocument/2006/relationships/slide" Target="slides/slide52.xml"/><Relationship Id="rId69" Type="http://schemas.openxmlformats.org/officeDocument/2006/relationships/slide" Target="slides/slide53.xml"/><Relationship Id="rId70" Type="http://schemas.openxmlformats.org/officeDocument/2006/relationships/slide" Target="slides/slide54.xml"/><Relationship Id="rId71" Type="http://schemas.openxmlformats.org/officeDocument/2006/relationships/slide" Target="slides/slide55.xml"/><Relationship Id="rId72" Type="http://schemas.openxmlformats.org/officeDocument/2006/relationships/slide" Target="slides/slide56.xml"/><Relationship Id="rId73" Type="http://schemas.openxmlformats.org/officeDocument/2006/relationships/slide" Target="slides/slide57.xml"/><Relationship Id="rId74" Type="http://schemas.openxmlformats.org/officeDocument/2006/relationships/slide" Target="slides/slide58.xml"/><Relationship Id="rId75" Type="http://schemas.openxmlformats.org/officeDocument/2006/relationships/slide" Target="slides/slide59.xml"/><Relationship Id="rId76" Type="http://schemas.openxmlformats.org/officeDocument/2006/relationships/slide" Target="slides/slide60.xml"/><Relationship Id="rId77" Type="http://schemas.openxmlformats.org/officeDocument/2006/relationships/slide" Target="slides/slide61.xml"/><Relationship Id="rId78" Type="http://schemas.openxmlformats.org/officeDocument/2006/relationships/slide" Target="slides/slide62.xml"/><Relationship Id="rId79" Type="http://schemas.openxmlformats.org/officeDocument/2006/relationships/slide" Target="slides/slide63.xml"/><Relationship Id="rId80" Type="http://schemas.openxmlformats.org/officeDocument/2006/relationships/slide" Target="slides/slide64.xml"/><Relationship Id="rId81" Type="http://schemas.openxmlformats.org/officeDocument/2006/relationships/slide" Target="slides/slide6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cc97ca982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cc97ca982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e283a943e_0_173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5" name="Google Shape;295;g30e283a943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7" y="685778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184bb9ff8_0_83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75" tIns="88575" rIns="88575" bIns="8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3" name="Google Shape;303;g31184bb9ff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778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e283a943e_0_60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75" tIns="88575" rIns="88575" bIns="88575" anchor="ctr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6" name="Google Shape;326;g30e283a943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778"/>
            <a:ext cx="6096300" cy="342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cc97ca982_0_469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75" tIns="88575" rIns="88575" bIns="88575" anchor="ctr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4" name="Google Shape;334;g30cc97ca982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778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feb771fb5a_0_73:notes"/>
          <p:cNvSpPr txBox="1">
            <a:spLocks noGrp="1"/>
          </p:cNvSpPr>
          <p:nvPr>
            <p:ph type="body" idx="1"/>
          </p:nvPr>
        </p:nvSpPr>
        <p:spPr>
          <a:xfrm>
            <a:off x="685795" y="434338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75" tIns="88575" rIns="88575" bIns="88575" anchor="ctr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1" name="Google Shape;341;g2feb771fb5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778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7620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Char char="●"/>
              <a:defRPr sz="3600" b="1">
                <a:latin typeface="Comfortaa"/>
                <a:ea typeface="Comfortaa"/>
                <a:cs typeface="Comfortaa"/>
                <a:sym typeface="Comfortaa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84423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4191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–"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4191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–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419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Char char="»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7587375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4">
  <p:cSld name="TITLE_4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6">
  <p:cSld name="TITLE_5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marR="0" lvl="5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marR="0" lvl="6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marR="0" lvl="7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marR="0" lvl="8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1pPr>
            <a:lvl2pPr marL="457200" marR="0" lvl="1" indent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2pPr>
            <a:lvl3pPr marL="914400" marR="0" lvl="2" indent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3pPr>
            <a:lvl4pPr marL="1371600" marR="0" lvl="3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4pPr>
            <a:lvl5pPr marL="1828800" marR="0" lvl="4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5pPr>
            <a:lvl6pPr marL="2286000" marR="0" lvl="5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6pPr>
            <a:lvl7pPr marL="2743200" marR="0" lvl="6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7pPr>
            <a:lvl8pPr marL="3200400" marR="0" lvl="7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8pPr>
            <a:lvl9pPr marL="3657600" marR="0" lvl="8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4 points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89" name="Google Shape;89;p20"/>
          <p:cNvGrpSpPr/>
          <p:nvPr/>
        </p:nvGrpSpPr>
        <p:grpSpPr>
          <a:xfrm>
            <a:off x="152400" y="2782900"/>
            <a:ext cx="4030969" cy="2010404"/>
            <a:chOff x="152400" y="2782900"/>
            <a:chExt cx="4030969" cy="2010404"/>
          </a:xfrm>
        </p:grpSpPr>
        <p:pic>
          <p:nvPicPr>
            <p:cNvPr id="90" name="Google Shape;90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4925" y="2782900"/>
              <a:ext cx="2441400" cy="11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20" descr="tertiarylogo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Title" type="secHead">
  <p:cSld name="SECTION_HEAD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4 points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249650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2"/>
          </p:nvPr>
        </p:nvSpPr>
        <p:spPr>
          <a:xfrm>
            <a:off x="4825700" y="794925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column">
  <p:cSld name="TITLE_AND_TWO_COLUMNS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277325" y="756300"/>
            <a:ext cx="48741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column">
  <p:cSld name="TITLE_AND_TWO_COLUMNS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>
            <a:off x="4036775" y="756300"/>
            <a:ext cx="49140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ctrTitle"/>
          </p:nvPr>
        </p:nvSpPr>
        <p:spPr>
          <a:xfrm>
            <a:off x="533400" y="277416"/>
            <a:ext cx="81534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0" marR="0" lvl="1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marR="0" lvl="2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marR="0" lvl="3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marR="0" lvl="4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marR="0" lvl="5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marR="0" lvl="6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marR="0" lvl="7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marR="0" lvl="8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ubTitle" idx="1"/>
          </p:nvPr>
        </p:nvSpPr>
        <p:spPr>
          <a:xfrm>
            <a:off x="0" y="971550"/>
            <a:ext cx="76200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marL="742950" marR="0" lvl="1" indent="-26035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marL="1143000" marR="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600200" marR="0" lvl="3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4pPr>
            <a:lvl5pPr marL="2057400" marR="0" lvl="4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5pPr>
            <a:lvl6pPr marL="2514600" marR="0" lvl="5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6pPr>
            <a:lvl7pPr marL="2971800" marR="0" lvl="6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7pPr>
            <a:lvl8pPr marL="3429000" marR="0" lvl="7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8pPr>
            <a:lvl9pPr marL="3886200" marR="0" lvl="8" indent="-254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dt" idx="10"/>
          </p:nvPr>
        </p:nvSpPr>
        <p:spPr>
          <a:xfrm>
            <a:off x="2286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ftr" idx="11"/>
          </p:nvPr>
        </p:nvSpPr>
        <p:spPr>
          <a:xfrm>
            <a:off x="2362200" y="4686300"/>
            <a:ext cx="4343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ldNum" idx="12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7620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77724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dt" idx="10"/>
          </p:nvPr>
        </p:nvSpPr>
        <p:spPr>
          <a:xfrm>
            <a:off x="21336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ftr" idx="11"/>
          </p:nvPr>
        </p:nvSpPr>
        <p:spPr>
          <a:xfrm>
            <a:off x="3657600" y="48006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sldNum" idx="12"/>
          </p:nvPr>
        </p:nvSpPr>
        <p:spPr>
          <a:xfrm>
            <a:off x="68580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ctrTitle"/>
          </p:nvPr>
        </p:nvSpPr>
        <p:spPr>
          <a:xfrm>
            <a:off x="533400" y="277416"/>
            <a:ext cx="81534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marL="0" marR="0" lvl="1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marR="0" lvl="2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marR="0" lvl="3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marR="0" lvl="4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marR="0" lvl="5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marR="0" lvl="6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marR="0" lvl="7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marR="0" lvl="8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sldNum" idx="12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30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4 points" type="tx">
  <p:cSld name="TITLE_AND_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TITLE_AND_BODY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150" name="Google Shape;150;p34"/>
          <p:cNvGrpSpPr/>
          <p:nvPr/>
        </p:nvGrpSpPr>
        <p:grpSpPr>
          <a:xfrm>
            <a:off x="152400" y="2782900"/>
            <a:ext cx="4030969" cy="2010404"/>
            <a:chOff x="152400" y="2782900"/>
            <a:chExt cx="4030969" cy="2010404"/>
          </a:xfrm>
        </p:grpSpPr>
        <p:pic>
          <p:nvPicPr>
            <p:cNvPr id="151" name="Google Shape;151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4925" y="2782900"/>
              <a:ext cx="2441400" cy="11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34" descr="tertiarylogo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Title" type="secHead">
  <p:cSld name="SECTION_HEADER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35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body" idx="1"/>
          </p:nvPr>
        </p:nvSpPr>
        <p:spPr>
          <a:xfrm>
            <a:off x="249650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36"/>
          <p:cNvSpPr txBox="1">
            <a:spLocks noGrp="1"/>
          </p:cNvSpPr>
          <p:nvPr>
            <p:ph type="body" idx="2"/>
          </p:nvPr>
        </p:nvSpPr>
        <p:spPr>
          <a:xfrm>
            <a:off x="4825700" y="794925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column">
  <p:cSld name="TITLE_AND_TWO_COLUMNS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7"/>
          <p:cNvSpPr txBox="1">
            <a:spLocks noGrp="1"/>
          </p:cNvSpPr>
          <p:nvPr>
            <p:ph type="body" idx="1"/>
          </p:nvPr>
        </p:nvSpPr>
        <p:spPr>
          <a:xfrm>
            <a:off x="277325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column">
  <p:cSld name="TITLE_AND_TWO_COLUMNS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8"/>
          <p:cNvSpPr txBox="1">
            <a:spLocks noGrp="1"/>
          </p:cNvSpPr>
          <p:nvPr>
            <p:ph type="body" idx="1"/>
          </p:nvPr>
        </p:nvSpPr>
        <p:spPr>
          <a:xfrm>
            <a:off x="4844700" y="756300"/>
            <a:ext cx="4106100" cy="3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7620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0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77724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marL="1371600" lvl="2" indent="-3175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6pPr>
            <a:lvl7pPr marL="3200400" lvl="6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7pPr>
            <a:lvl8pPr marL="3657600" lvl="7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8pPr>
            <a:lvl9pPr marL="4114800" lvl="8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176" name="Google Shape;176;p40"/>
          <p:cNvSpPr txBox="1">
            <a:spLocks noGrp="1"/>
          </p:cNvSpPr>
          <p:nvPr>
            <p:ph type="sldNum" idx="12"/>
          </p:nvPr>
        </p:nvSpPr>
        <p:spPr>
          <a:xfrm>
            <a:off x="68580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>
            <a:spLocks noGrp="1"/>
          </p:cNvSpPr>
          <p:nvPr>
            <p:ph type="title" hasCustomPrompt="1"/>
          </p:nvPr>
        </p:nvSpPr>
        <p:spPr>
          <a:xfrm>
            <a:off x="0" y="1143025"/>
            <a:ext cx="9097800" cy="24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9" name="Google Shape;17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43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4 points" type="tx">
  <p:cSld name="TITLE_AND_BOD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4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5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95" name="Google Shape;19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99" name="Google Shape;199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TITLE_AND_BODY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2" name="Google Shape;202;p47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03" name="Google Shape;203;p47"/>
          <p:cNvGrpSpPr/>
          <p:nvPr/>
        </p:nvGrpSpPr>
        <p:grpSpPr>
          <a:xfrm>
            <a:off x="152400" y="2782900"/>
            <a:ext cx="4030969" cy="2010404"/>
            <a:chOff x="152400" y="2782900"/>
            <a:chExt cx="4030969" cy="2010404"/>
          </a:xfrm>
        </p:grpSpPr>
        <p:pic>
          <p:nvPicPr>
            <p:cNvPr id="204" name="Google Shape;204;p4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94925" y="2782900"/>
              <a:ext cx="2441400" cy="111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47" descr="tertiarylogo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Title" type="secHead">
  <p:cSld name="SECTION_HEAD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48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9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9"/>
          <p:cNvSpPr txBox="1">
            <a:spLocks noGrp="1"/>
          </p:cNvSpPr>
          <p:nvPr>
            <p:ph type="body" idx="1"/>
          </p:nvPr>
        </p:nvSpPr>
        <p:spPr>
          <a:xfrm>
            <a:off x="24965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49"/>
          <p:cNvSpPr txBox="1">
            <a:spLocks noGrp="1"/>
          </p:cNvSpPr>
          <p:nvPr>
            <p:ph type="body" idx="2"/>
          </p:nvPr>
        </p:nvSpPr>
        <p:spPr>
          <a:xfrm>
            <a:off x="482570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column">
  <p:cSld name="TITLE_AND_TWO_COLUMNS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0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50"/>
          <p:cNvSpPr txBox="1">
            <a:spLocks noGrp="1"/>
          </p:cNvSpPr>
          <p:nvPr>
            <p:ph type="body" idx="1"/>
          </p:nvPr>
        </p:nvSpPr>
        <p:spPr>
          <a:xfrm>
            <a:off x="249650" y="775625"/>
            <a:ext cx="49755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column">
  <p:cSld name="TITLE_AND_TWO_COLUMNS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51"/>
          <p:cNvSpPr txBox="1">
            <a:spLocks noGrp="1"/>
          </p:cNvSpPr>
          <p:nvPr>
            <p:ph type="body" idx="1"/>
          </p:nvPr>
        </p:nvSpPr>
        <p:spPr>
          <a:xfrm>
            <a:off x="4051250" y="775625"/>
            <a:ext cx="48804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2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5" name="Google Shape;225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54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TITLE_AND_BODY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8" name="Google Shape;28;p6"/>
          <p:cNvGrpSpPr/>
          <p:nvPr/>
        </p:nvGrpSpPr>
        <p:grpSpPr>
          <a:xfrm>
            <a:off x="152400" y="3897803"/>
            <a:ext cx="4030969" cy="895500"/>
            <a:chOff x="152400" y="3897803"/>
            <a:chExt cx="4030969" cy="895500"/>
          </a:xfrm>
        </p:grpSpPr>
        <p:pic>
          <p:nvPicPr>
            <p:cNvPr id="29" name="Google Shape;29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6" descr="tertiarylogo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4 points" type="tx">
  <p:cSld name="TITLE_AND_BOD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7" name="Google Shape;237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6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41" name="Google Shape;24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8 points">
  <p:cSld name="TITLE_AND_BODY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7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45" name="Google Shape;24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>
  <p:cSld name="TITLE_AND_BODY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8" name="Google Shape;248;p58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grpSp>
        <p:nvGrpSpPr>
          <p:cNvPr id="249" name="Google Shape;249;p58"/>
          <p:cNvGrpSpPr/>
          <p:nvPr/>
        </p:nvGrpSpPr>
        <p:grpSpPr>
          <a:xfrm>
            <a:off x="152400" y="3897803"/>
            <a:ext cx="4030969" cy="895500"/>
            <a:chOff x="152400" y="3897803"/>
            <a:chExt cx="4030969" cy="895500"/>
          </a:xfrm>
        </p:grpSpPr>
        <p:pic>
          <p:nvPicPr>
            <p:cNvPr id="250" name="Google Shape;250;p5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047900" y="3955174"/>
              <a:ext cx="3135469" cy="71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58" descr="tertiarylogo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897803"/>
              <a:ext cx="895500" cy="89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Title" type="secHead">
  <p:cSld name="SECTION_HEADER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59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0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0"/>
          <p:cNvSpPr txBox="1">
            <a:spLocks noGrp="1"/>
          </p:cNvSpPr>
          <p:nvPr>
            <p:ph type="body" idx="1"/>
          </p:nvPr>
        </p:nvSpPr>
        <p:spPr>
          <a:xfrm>
            <a:off x="24965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0"/>
          <p:cNvSpPr txBox="1">
            <a:spLocks noGrp="1"/>
          </p:cNvSpPr>
          <p:nvPr>
            <p:ph type="body" idx="2"/>
          </p:nvPr>
        </p:nvSpPr>
        <p:spPr>
          <a:xfrm>
            <a:off x="482570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column">
  <p:cSld name="TITLE_AND_TWO_COLUMNS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1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61"/>
          <p:cNvSpPr txBox="1">
            <a:spLocks noGrp="1"/>
          </p:cNvSpPr>
          <p:nvPr>
            <p:ph type="body" idx="1"/>
          </p:nvPr>
        </p:nvSpPr>
        <p:spPr>
          <a:xfrm>
            <a:off x="249650" y="775625"/>
            <a:ext cx="49755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column">
  <p:cSld name="TITLE_AND_TWO_COLUMNS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2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62"/>
          <p:cNvSpPr txBox="1">
            <a:spLocks noGrp="1"/>
          </p:cNvSpPr>
          <p:nvPr>
            <p:ph type="body" idx="1"/>
          </p:nvPr>
        </p:nvSpPr>
        <p:spPr>
          <a:xfrm>
            <a:off x="4051250" y="775625"/>
            <a:ext cx="48804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3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1" name="Google Shape;271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marR="0" lvl="5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marR="0" lvl="6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marR="0" lvl="7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marR="0" lvl="8" indent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1pPr>
            <a:lvl2pPr marL="457200" marR="0" lvl="1" indent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2pPr>
            <a:lvl3pPr marL="914400" marR="0" lvl="2" indent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3pPr>
            <a:lvl4pPr marL="1371600" marR="0" lvl="3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4pPr>
            <a:lvl5pPr marL="1828800" marR="0" lvl="4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5pPr>
            <a:lvl6pPr marL="2286000" marR="0" lvl="5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6pPr>
            <a:lvl7pPr marL="2743200" marR="0" lvl="6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7pPr>
            <a:lvl8pPr marL="3200400" marR="0" lvl="7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8pPr>
            <a:lvl9pPr marL="3657600" marR="0" lvl="8" indent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6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7" name="Google Shape;277;p6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ics Title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5"/>
          <p:cNvSpPr txBox="1">
            <a:spLocks noGrp="1"/>
          </p:cNvSpPr>
          <p:nvPr>
            <p:ph type="ctrTitle"/>
          </p:nvPr>
        </p:nvSpPr>
        <p:spPr>
          <a:xfrm>
            <a:off x="533400" y="277416"/>
            <a:ext cx="8153400" cy="8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b="1"/>
            </a:lvl1pPr>
            <a:lvl2pPr marR="0"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R="0"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R="0"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R="0"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R="0"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R="0"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R="0"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R="0"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65"/>
          <p:cNvSpPr txBox="1">
            <a:spLocks noGrp="1"/>
          </p:cNvSpPr>
          <p:nvPr>
            <p:ph type="sldNum" idx="12"/>
          </p:nvPr>
        </p:nvSpPr>
        <p:spPr>
          <a:xfrm>
            <a:off x="70104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6"/>
          <p:cNvSpPr txBox="1">
            <a:spLocks noGrp="1"/>
          </p:cNvSpPr>
          <p:nvPr>
            <p:ph type="title"/>
          </p:nvPr>
        </p:nvSpPr>
        <p:spPr>
          <a:xfrm>
            <a:off x="533400" y="400050"/>
            <a:ext cx="7620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marL="457200"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marL="914400"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marL="1371600"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marL="1828800"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66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777240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/>
            </a:lvl9pPr>
          </a:lstStyle>
          <a:p>
            <a:endParaRPr/>
          </a:p>
        </p:txBody>
      </p:sp>
      <p:sp>
        <p:nvSpPr>
          <p:cNvPr id="284" name="Google Shape;284;p66"/>
          <p:cNvSpPr txBox="1">
            <a:spLocks noGrp="1"/>
          </p:cNvSpPr>
          <p:nvPr>
            <p:ph type="dt" idx="10"/>
          </p:nvPr>
        </p:nvSpPr>
        <p:spPr>
          <a:xfrm>
            <a:off x="21336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Google Shape;285;p66"/>
          <p:cNvSpPr txBox="1">
            <a:spLocks noGrp="1"/>
          </p:cNvSpPr>
          <p:nvPr>
            <p:ph type="ftr" idx="11"/>
          </p:nvPr>
        </p:nvSpPr>
        <p:spPr>
          <a:xfrm>
            <a:off x="3657600" y="48006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6" name="Google Shape;286;p66"/>
          <p:cNvSpPr txBox="1">
            <a:spLocks noGrp="1"/>
          </p:cNvSpPr>
          <p:nvPr>
            <p:ph type="sldNum" idx="12"/>
          </p:nvPr>
        </p:nvSpPr>
        <p:spPr>
          <a:xfrm>
            <a:off x="6858000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24965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2"/>
          </p:nvPr>
        </p:nvSpPr>
        <p:spPr>
          <a:xfrm>
            <a:off x="4825700" y="775619"/>
            <a:ext cx="41061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column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249650" y="775625"/>
            <a:ext cx="49755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column">
  <p:cSld name="TITLE_AND_TWO_COLUMNS_1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150" y="0"/>
            <a:ext cx="91440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051250" y="775625"/>
            <a:ext cx="4880400" cy="4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theme" Target="../theme/theme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Relationship Id="rId11" Type="http://schemas.openxmlformats.org/officeDocument/2006/relationships/theme" Target="../theme/theme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none" strike="noStrike" cap="none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none" strike="noStrike" cap="none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none" strike="noStrike" cap="none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1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9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none" strike="noStrike" cap="none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42"/>
          <p:cNvSpPr txBox="1">
            <a:spLocks noGrp="1"/>
          </p:cNvSpPr>
          <p:nvPr>
            <p:ph type="body" idx="1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978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u="none" strike="noStrike" cap="none">
                <a:solidFill>
                  <a:schemeClr val="dk1"/>
                </a:solidFill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53"/>
          <p:cNvSpPr txBox="1">
            <a:spLocks noGrp="1"/>
          </p:cNvSpPr>
          <p:nvPr>
            <p:ph type="body" idx="1"/>
          </p:nvPr>
        </p:nvSpPr>
        <p:spPr>
          <a:xfrm>
            <a:off x="129350" y="688375"/>
            <a:ext cx="88917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53"/>
          <p:cNvSpPr txBox="1"/>
          <p:nvPr/>
        </p:nvSpPr>
        <p:spPr>
          <a:xfrm>
            <a:off x="0" y="4836400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This material belongs to Tertiary Infotech Pte Ltd (UEN: 20120096W). All Rights Reserved</a:t>
            </a:r>
            <a:endParaRPr sz="9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image" Target="../media/image2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t>Hands-On REST API Development with FastAPI</a:t>
            </a:r>
            <a:endParaRPr dirty="0"/>
          </a:p>
        </p:txBody>
      </p:sp>
      <p:sp>
        <p:nvSpPr>
          <p:cNvPr id="292" name="Google Shape;292;p67"/>
          <p:cNvSpPr txBox="1">
            <a:spLocks noGrp="1"/>
          </p:cNvSpPr>
          <p:nvPr>
            <p:ph type="body" idx="1"/>
          </p:nvPr>
        </p:nvSpPr>
        <p:spPr>
          <a:xfrm>
            <a:off x="5565600" y="3113125"/>
            <a:ext cx="3578400" cy="177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Version: 3.0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Trainer: _____________</a:t>
            </a:r>
            <a:endParaRPr dirty="0">
              <a:highlight>
                <a:srgbClr val="FFFF00"/>
              </a:highlight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Course Code: C428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Website:www.tertiarycourses.com.sg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Email: enquiry@tertiaryinfotech.com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t>Tel: +65 6100 0613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Topic 5: Performing CRUD Operations</a:t>
            </a:r>
          </a:p>
          <a:p>
            <a:pPr lvl="1"/>
            <a:r>
              <a:t>Fetching Products</a:t>
            </a:r>
          </a:p>
          <a:p>
            <a:pPr lvl="1"/>
            <a:r>
              <a:t>Deleting Products</a:t>
            </a:r>
          </a:p>
          <a:p>
            <a:pPr lvl="1"/>
            <a:r>
              <a:t>Creating a Route to Update Products</a:t>
            </a:r>
          </a:p>
          <a:p>
            <a:pPr lvl="1"/>
            <a:r>
              <a:t>Response Model</a:t>
            </a:r>
          </a:p>
          <a:p>
            <a:pPr lvl="1"/>
            <a:r>
              <a:t>HTTP Status Codes</a:t>
            </a:r>
          </a:p>
          <a:p>
            <a:pPr lvl="1"/>
            <a:r>
              <a:t>Raising Exceptions</a:t>
            </a:r>
          </a:p>
          <a:p>
            <a:pPr>
              <a:defRPr b="1"/>
            </a:pPr>
            <a:r>
              <a:t>Topic 6: Authentication</a:t>
            </a:r>
          </a:p>
          <a:p>
            <a:pPr lvl="1"/>
            <a:r>
              <a:t>Introduction to Authentication With JWT</a:t>
            </a:r>
          </a:p>
          <a:p>
            <a:pPr lvl="1"/>
            <a:r>
              <a:t>Creating Login Route</a:t>
            </a:r>
          </a:p>
          <a:p>
            <a:pPr lvl="1"/>
            <a:r>
              <a:t>Logging In the User</a:t>
            </a:r>
          </a:p>
          <a:p>
            <a:pPr lvl="1"/>
            <a:r>
              <a:t>Significance of JWT Token</a:t>
            </a:r>
          </a:p>
          <a:p>
            <a:pPr lvl="1"/>
            <a:r>
              <a:t>Utility Function to Create JWT Token</a:t>
            </a:r>
          </a:p>
          <a:p>
            <a:pPr lvl="1"/>
            <a:r>
              <a:t>Generating JWT Token</a:t>
            </a:r>
          </a:p>
          <a:p>
            <a:pPr lvl="1"/>
            <a:r>
              <a:t>Get Current User</a:t>
            </a:r>
          </a:p>
          <a:p>
            <a:pPr lvl="1"/>
            <a:r>
              <a:t>Protecting Routes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57" name="Google Shape;357;p74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t>You can access more resources from Google classroom LMS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t>https://classroom.google.com/c/NjcyMjU4NzA1OTgz?cjc=ipnbph2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t>Alternatively. You can goto https://classroom.google.com and enter the class code  on the top right.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Google Class code: ipnbph2</a:t>
            </a:r>
            <a:endParaRPr>
              <a:solidFill>
                <a:schemeClr val="dk1"/>
              </a:solidFill>
            </a:endParaRPr>
          </a:p>
          <a:p>
            <a:pPr marL="1828800" lvl="0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58" name="Google Shape;358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t>10</a:t>
            </a:r>
          </a:p>
        </p:txBody>
      </p:sp>
      <p:sp>
        <p:nvSpPr>
          <p:cNvPr id="359" name="Google Shape;359;p7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t>Access Google Classroom LMS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Topic 1: Introduction to FastAPI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an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FastAPI Overview</a:t>
            </a:r>
          </a:p>
          <a:p>
            <a:r>
              <a:t>FastAPI is a modern web framework for building APIs with Python, known for its high performance and ease of use.</a:t>
            </a:r>
          </a:p>
          <a:p>
            <a:r>
              <a:t>It allows developers to create APIs quickly and efficiently, leveraging Python type hints for automatic data validation and documentation.</a:t>
            </a:r>
          </a:p>
          <a:p>
            <a:pPr>
              <a:defRPr b="1"/>
            </a:pPr>
            <a:r>
              <a:t>API Functionality</a:t>
            </a:r>
          </a:p>
          <a:p>
            <a:r>
              <a:t>An API in FastAPI defines the endpoints that clients can interact with, specifying the operations that can be performed such as retrieving, creating, updating, and deleting data.</a:t>
            </a:r>
          </a:p>
          <a:p>
            <a:r>
              <a:t>FastAPI APIs can handle various HTTP methods like GET, POST, PUT, and DELETE, enabling developers to build robust and scalable applications.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FastAPI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FastAPI and Starlette Integration</a:t>
            </a:r>
          </a:p>
          <a:p>
            <a:r>
              <a:t>FastAPI and Starlette automatically convert the original Creature model object list into a JSON string, the default output format in FastAPI.</a:t>
            </a:r>
          </a:p>
          <a:p>
            <a:r>
              <a:t>The integration between FastAPI and Starlette simplifies the process of returning data to web clients by handling JSON conversion automatically.</a:t>
            </a:r>
          </a:p>
          <a:p>
            <a:pPr>
              <a:defRPr b="1"/>
            </a:pPr>
            <a:r>
              <a:t>Data Validation with Pydantic</a:t>
            </a:r>
          </a:p>
          <a:p>
            <a:r>
              <a:t>Pydantic is used to validate data by applying type hints to variables and functions in FastAPI.</a:t>
            </a:r>
          </a:p>
          <a:p>
            <a:r>
              <a:t>It allows defining and using Pydantic models to ensure correct data types and structures, enhancing data validation capabilities in FastAPI.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Creating a Simple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Defining FastAPI Web Endpoints</a:t>
            </a:r>
          </a:p>
          <a:p>
            <a:r>
              <a:t>FastAPI allows defining web endpoints to handle various HTTP methods like GET, POST, PUT, PATCH, and DELETE.</a:t>
            </a:r>
          </a:p>
          <a:p>
            <a:r>
              <a:t>Endpoints can be created to retrieve, create, modify, replace, or delete data.</a:t>
            </a:r>
          </a:p>
          <a:p>
            <a:pPr>
              <a:defRPr b="1"/>
            </a:pPr>
            <a:r>
              <a:t>Using Pydantic for Data Models</a:t>
            </a:r>
          </a:p>
          <a:p>
            <a:r>
              <a:t>FastAPI utilizes Pydantic and data models for implementing complex data structures in POST or PUT requests.</a:t>
            </a:r>
          </a:p>
          <a:p>
            <a:r>
              <a:t>Pydantic helps validate and convert data to and from JSON automatically.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Topic 2: Path and Query Parameters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Path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Path Parameters Overview</a:t>
            </a:r>
          </a:p>
          <a:p>
            <a:r>
              <a:t>Path parameters are part of the endpoint's URL and are used to identify specific resources or data.</a:t>
            </a:r>
          </a:p>
          <a:p>
            <a:r>
              <a:t>They are defined within the path of the URL and are essential for RESTful API design.</a:t>
            </a:r>
          </a:p>
          <a:p>
            <a:pPr>
              <a:defRPr b="1"/>
            </a:pPr>
            <a:r>
              <a:t>Utilization in API Requests</a:t>
            </a:r>
          </a:p>
          <a:p>
            <a:r>
              <a:t>Path parameters provide a structured way to pass data in API requests without using query strings.</a:t>
            </a:r>
          </a:p>
          <a:p>
            <a:r>
              <a:t>They enhance the readability of the API endpoints and help in organizing the API functionalities.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Path Parameters With Type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Path Parameters With Type</a:t>
            </a:r>
          </a:p>
          <a:p>
            <a:r>
              <a:t>Path parameters are part of the endpoint's URL and are used to identify a specific resource or operation.</a:t>
            </a:r>
          </a:p>
          <a:p>
            <a:r>
              <a:t>They are defined in the endpoint's path and can be of different types such as string, integer, or boolean.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Automatic Documentation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Path and Query Parameters</a:t>
            </a:r>
          </a:p>
          <a:p>
            <a:r>
              <a:t>Automatic documentation for path and query parameters is essential for API design.</a:t>
            </a:r>
          </a:p>
          <a:p>
            <a:r>
              <a:t>It helps in generating clear and comprehensive documentation for developers to understand how to interact with different endpoints.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8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6455700" cy="42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t>It is mandatory for you to take both AM and PM digital attendance especially for WSQ courses.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t>The trainer or administrator will show you the digital attendance QR code generated from TPG.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t>Please scan the QR code from your Singpass App and submit your attendance.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8" name="Google Shape;29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250" y="906925"/>
            <a:ext cx="2843575" cy="341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t>Digital Attendance</a:t>
            </a:r>
            <a:endParaRPr/>
          </a:p>
        </p:txBody>
      </p:sp>
      <p:sp>
        <p:nvSpPr>
          <p:cNvPr id="300" name="Google Shape;300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Ordering of Routes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Ordering of Routes in FastAPI</a:t>
            </a:r>
          </a:p>
          <a:p>
            <a:r>
              <a:t>FastAPI allows defining routes in the order they should be evaluated, with the first matching route being executed.</a:t>
            </a:r>
          </a:p>
          <a:p>
            <a:r>
              <a:t>Routes are matched based on the order of declaration, enabling precise control over endpoint execution.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Query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Path and Query Parameters</a:t>
            </a:r>
          </a:p>
          <a:p>
            <a:r>
              <a:t>Query parameters are used to pass specific information to a web server through the URL.</a:t>
            </a:r>
          </a:p>
          <a:p>
            <a:r>
              <a:t>They are typically in the form of key-value pairs following a question mark in the URL.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Passing Default Values to Query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Default Values in Query Parameters</a:t>
            </a:r>
          </a:p>
          <a:p>
            <a:r>
              <a:t>Default values can be set for query parameters to ensure a fallback value is used if no parameter is provided.</a:t>
            </a:r>
          </a:p>
          <a:p>
            <a:r>
              <a:t>This feature is useful for scenarios where certain parameters are optional but need a predefined value if not explicitly specified.</a:t>
            </a:r>
          </a:p>
          <a:p>
            <a:pPr>
              <a:defRPr b="1"/>
            </a:pPr>
            <a:r>
              <a:t>Implementation of Default Values</a:t>
            </a:r>
          </a:p>
          <a:p>
            <a:r>
              <a:t>Implementing default values involves defining the default value within the API endpoint's logic.</a:t>
            </a:r>
          </a:p>
          <a:p>
            <a:r>
              <a:t>This ensures that if a query parameter is not included in the request, the default value will be automatically used.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Path &amp; Query Parameters Simultaneously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Path and Query Parameters Interaction</a:t>
            </a:r>
          </a:p>
          <a:p>
            <a:r>
              <a:t>Path parameters are used to identify a specific resource in the URL, while query parameters are used for filtering or additional information.</a:t>
            </a:r>
          </a:p>
          <a:p>
            <a:r>
              <a:t>Using both simultaneously allows for precise resource identification along with filtering or customization of the resource.</a:t>
            </a:r>
          </a:p>
          <a:p>
            <a:pPr>
              <a:defRPr b="1"/>
            </a:pPr>
            <a:r>
              <a:t>Implementation in Web Development</a:t>
            </a:r>
          </a:p>
          <a:p>
            <a:r>
              <a:t>In web development, combining path and query parameters enables dynamic and flexible routing for handling various client requests.</a:t>
            </a:r>
          </a:p>
          <a:p>
            <a:r>
              <a:t>This approach enhances the versatility of APIs by allowing for specific resource targeting and additional data manipulation.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Required Query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Path Parameters</a:t>
            </a:r>
          </a:p>
          <a:p>
            <a:r>
              <a:t>Path parameters are part of the endpoint's URL and are used to identify a specific resource or entity.</a:t>
            </a:r>
          </a:p>
          <a:p>
            <a:r>
              <a:t>They are specified within the path of the URL and are essential for defining the unique path to a particular resource.</a:t>
            </a:r>
          </a:p>
          <a:p>
            <a:pPr>
              <a:defRPr b="1"/>
            </a:pPr>
            <a:r>
              <a:t>Query Parameters</a:t>
            </a:r>
          </a:p>
          <a:p>
            <a:r>
              <a:t>Query parameters are added to the end of a URL after a question mark (?) and are used to filter, sort, or paginate results.</a:t>
            </a:r>
          </a:p>
          <a:p>
            <a:r>
              <a:t>They provide additional information to the server about the request being made and can influence the response returned.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Topic 3: Request Body and Pydantic Models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Request Body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Using Request Body in FastAPI</a:t>
            </a:r>
          </a:p>
          <a:p>
            <a:r>
              <a:t>FastAPI allows sending data to the server using the request body when creating or updating resources.</a:t>
            </a:r>
          </a:p>
          <a:p>
            <a:r>
              <a:t>The request body is typically utilized in POST, PUT, or PATCH methods to provide more complex data structures.</a:t>
            </a:r>
          </a:p>
          <a:p>
            <a:pPr>
              <a:defRPr b="1"/>
            </a:pPr>
            <a:r>
              <a:t>Pydantic Models for Request Body</a:t>
            </a:r>
          </a:p>
          <a:p>
            <a:r>
              <a:t>Pydantic models are used in FastAPI to define the structure of data expected in the request body.</a:t>
            </a:r>
          </a:p>
          <a:p>
            <a:r>
              <a:t>These models help validate and parse the incoming data from the request body.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POST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Using POST Method in FastAPI</a:t>
            </a:r>
          </a:p>
          <a:p>
            <a:r>
              <a:t>FastAPI allows the use of the POST method for creating or updating resources by sending data in the request body.</a:t>
            </a:r>
          </a:p>
          <a:p>
            <a:r>
              <a:t>The request body in a POST method is essential for passing more complex data structures to the server.</a:t>
            </a:r>
          </a:p>
          <a:p>
            <a:pPr>
              <a:defRPr b="1"/>
            </a:pPr>
            <a:r>
              <a:t>Request Body and Pydantic Models</a:t>
            </a:r>
          </a:p>
          <a:p>
            <a:r>
              <a:t>FastAPI leverages Pydantic models to handle request body data validation and serialization, ensuring data integrity and consistency.</a:t>
            </a:r>
          </a:p>
          <a:p>
            <a:r>
              <a:t>Pydantic models help in defining the structure of the request body data, making it easier to work with complex data in POST requests.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26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Pydantic Models With Request Body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Defining Pydantic Models for Request Body</a:t>
            </a:r>
          </a:p>
          <a:p>
            <a:r>
              <a:t>Pydantic models are used to define the structure of data that will be sent in the request body to the server.</a:t>
            </a:r>
          </a:p>
          <a:p>
            <a:r>
              <a:t>These models can specify the required fields, data types, and constraints for the data being sent.</a:t>
            </a:r>
          </a:p>
          <a:p>
            <a:pPr>
              <a:defRPr b="1"/>
            </a:pPr>
            <a:r>
              <a:t>Using Pydantic Models in FastAPI</a:t>
            </a:r>
          </a:p>
          <a:p>
            <a:r>
              <a:t>FastAPI utilizes Pydantic models to handle data validation and parsing from the request body in endpoints like POST, PUT, or PATCH.</a:t>
            </a:r>
          </a:p>
          <a:p>
            <a:r>
              <a:t>By defining Pydantic models, developers can ensure that the data sent in the request body adheres to the specified structure.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Model Inside a Function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Defining Data Models</a:t>
            </a:r>
          </a:p>
          <a:p>
            <a:r>
              <a:t>Pydantic models are used to define the data that will be passed among levels, such as explorers and creatures.</a:t>
            </a:r>
          </a:p>
          <a:p>
            <a:r>
              <a:t>The defined models are simple at first, like the Explorer and Creature models, and can be enhanced later with features like required fields or constrained values.</a:t>
            </a:r>
          </a:p>
          <a:p>
            <a:pPr>
              <a:defRPr b="1"/>
            </a:pPr>
            <a:r>
              <a:t>Model Definition</a:t>
            </a:r>
          </a:p>
          <a:p>
            <a:r>
              <a:t>The Pydantic BaseModel is utilized to create models like Explorer and Creature with specific attributes such as name, country, description, area, and aka.</a:t>
            </a:r>
          </a:p>
          <a:p>
            <a:r>
              <a:t>These models are essential for maintaining data consistency and structure across different layers of the application.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9275"/>
            <a:ext cx="6283300" cy="347768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9"/>
          <p:cNvSpPr txBox="1"/>
          <p:nvPr/>
        </p:nvSpPr>
        <p:spPr>
          <a:xfrm>
            <a:off x="7587375" y="4800600"/>
            <a:ext cx="1295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t>3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307" name="Google Shape;3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5925" y="92127"/>
            <a:ext cx="890426" cy="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0541" y="1092750"/>
            <a:ext cx="960351" cy="9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2213" y="3614412"/>
            <a:ext cx="1140175" cy="112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5501" y="92125"/>
            <a:ext cx="890426" cy="8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5848" y="1099275"/>
            <a:ext cx="850125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9650" y="4028063"/>
            <a:ext cx="890425" cy="88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4076" y="2111038"/>
            <a:ext cx="800576" cy="80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68925" y="2994123"/>
            <a:ext cx="1011851" cy="1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213025" y="3032163"/>
            <a:ext cx="935775" cy="9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04700" y="2994124"/>
            <a:ext cx="1011850" cy="10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85550" y="4043575"/>
            <a:ext cx="850125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6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14825" y="2130062"/>
            <a:ext cx="1532187" cy="80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68925" y="1092762"/>
            <a:ext cx="935775" cy="9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95513" y="2066136"/>
            <a:ext cx="890425" cy="89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t>About the Trainer</a:t>
            </a:r>
            <a:endParaRPr/>
          </a:p>
        </p:txBody>
      </p:sp>
      <p:sp>
        <p:nvSpPr>
          <p:cNvPr id="322" name="Google Shape;32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t>3</a:t>
            </a:r>
          </a:p>
        </p:txBody>
      </p:sp>
      <p:pic>
        <p:nvPicPr>
          <p:cNvPr id="323" name="Google Shape;323;p6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155399" y="3945275"/>
            <a:ext cx="1011850" cy="1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Passing Path &amp; Query Parameters to Request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GET Endpoint Parameters</a:t>
            </a:r>
          </a:p>
          <a:p>
            <a:r>
              <a:t>Path or query parameters can be provided to a GET endpoint, but not values from the request body.</a:t>
            </a:r>
          </a:p>
          <a:p>
            <a:r>
              <a:t>In HTTP, GET is meant to be idempotent, returning data without modifying anything.</a:t>
            </a:r>
          </a:p>
          <a:p>
            <a:pPr>
              <a:defRPr b="1"/>
            </a:pPr>
            <a:r>
              <a:t>Using POST for Request Body</a:t>
            </a:r>
          </a:p>
          <a:p>
            <a:r>
              <a:t>To send data to the server for creation or update, POST, PUT, or PATCH methods are used.</a:t>
            </a:r>
          </a:p>
          <a:p>
            <a:r>
              <a:t>The request body is utilized to send data to the server, distinct from path or query parameters.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Passing Multiple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Model Variations</a:t>
            </a:r>
          </a:p>
          <a:p>
            <a:r>
              <a:t>TagIn defines user input requirements, Tag adds fields like creation date, and TagOut specifies what can be returned to a user.</a:t>
            </a:r>
          </a:p>
          <a:p>
            <a:r>
              <a:t>These classes demonstrate different variants for handling data, such as removing sensitive information from output or adding fields to user input.</a:t>
            </a:r>
          </a:p>
          <a:p>
            <a:pPr>
              <a:defRPr b="1"/>
            </a:pPr>
            <a:r>
              <a:t>Define Data Models</a:t>
            </a:r>
          </a:p>
          <a:p>
            <a:r>
              <a:t>Initial Pydantic models for Explorer and Creature are defined with basic fields like name, country, and description.</a:t>
            </a:r>
          </a:p>
          <a:p>
            <a:r>
              <a:t>These simple models can be expanded upon later with Pydantic features like constraints or optional values.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Defining Fields for Metadata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Defining Fields for Metadata in Pydantic Models</a:t>
            </a:r>
          </a:p>
          <a:p>
            <a:r>
              <a:t>Pydantic models allow defining fields for metadata, such as data types and validation rules.</a:t>
            </a:r>
          </a:p>
          <a:p>
            <a:r>
              <a:t>Fields in Pydantic models can specify types like strings, integers, floats, and more, ensuring data integrity.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Nesting Python DataTypes in 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Defining Data Models</a:t>
            </a:r>
          </a:p>
          <a:p>
            <a:r>
              <a:t>Pydantic models like Explorer and Creature are defined with specific fields like name, country, and description.</a:t>
            </a:r>
          </a:p>
          <a:p>
            <a:r>
              <a:t>These models are used to pass data among different levels in the application.</a:t>
            </a:r>
          </a:p>
          <a:p>
            <a:pPr>
              <a:defRPr b="1"/>
            </a:pPr>
            <a:r>
              <a:t>Complex Data Structures</a:t>
            </a:r>
          </a:p>
          <a:p>
            <a:r>
              <a:t>For more complex data structures, especially when creating or modifying resources, Pydantic models are essential.</a:t>
            </a:r>
          </a:p>
          <a:p>
            <a:r>
              <a:t>FastAPI uses Pydantic and data models to handle more intricate data structures cleanly.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Nesting Pydantic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Defining Pydantic Models</a:t>
            </a:r>
          </a:p>
          <a:p>
            <a:r>
              <a:t>Pydantic models are defined using the BaseModel class from the Pydantic library.</a:t>
            </a:r>
          </a:p>
          <a:p>
            <a:r>
              <a:t>Attributes within the model are defined with their respective data types.</a:t>
            </a:r>
          </a:p>
          <a:p>
            <a:pPr>
              <a:defRPr b="1"/>
            </a:pPr>
            <a:r>
              <a:t>Nesting Pydantic Models</a:t>
            </a:r>
          </a:p>
          <a:p>
            <a:r>
              <a:t>Pydantic models can be nested within each other to represent complex data structures.</a:t>
            </a:r>
          </a:p>
          <a:p>
            <a:r>
              <a:t>This nesting allows for creating relationships between different data models.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33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Deeply Nested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Pydantic Models</a:t>
            </a:r>
          </a:p>
          <a:p>
            <a:r>
              <a:t>Pydantic models can be defined for different data structures like explorers and creatures, specifying fields such as name, country, and description.</a:t>
            </a:r>
          </a:p>
          <a:p>
            <a:r>
              <a:t>These models can be enhanced with features like required fields or constrained values as needed, providing a structured way to validate and work with data.</a:t>
            </a:r>
          </a:p>
          <a:p>
            <a:pPr>
              <a:defRPr b="1"/>
            </a:pPr>
            <a:r>
              <a:t>Data Models</a:t>
            </a:r>
          </a:p>
          <a:p>
            <a:r>
              <a:t>Data models like Explorer and Creature are defined using Pydantic, allowing for structured data passing among different layers of the application.</a:t>
            </a:r>
          </a:p>
          <a:p>
            <a:r>
              <a:t>These initial models can be expanded upon later to include additional entities like expeditions or journals, maintaining a clear and organized data flow.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34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Providing Example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Example 17-8: Adding a test plot endpoint</a:t>
            </a:r>
          </a:p>
          <a:p>
            <a:r>
              <a:t>The example demonstrates adding a test function to web/creature.py to create a scatter plot using Plotly and FastAPI.</a:t>
            </a:r>
          </a:p>
          <a:p>
            <a:r>
              <a:t>It shows how to return the image bytes of the plot as a custom Response object for web display.</a:t>
            </a:r>
          </a:p>
          <a:p>
            <a:pPr>
              <a:defRPr b="1"/>
            </a:pPr>
            <a:r>
              <a:t>Example 17-7: Running the creature download test</a:t>
            </a:r>
          </a:p>
          <a:p>
            <a:r>
              <a:t>This example involves making an HTTP GET request to localhost:8000/creature to retrieve and display creature data in a truncated format.</a:t>
            </a:r>
          </a:p>
          <a:p>
            <a:r>
              <a:t>It showcases how to fetch and display data from a SQLite database using FastAPI.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35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Defining Example Data Using Fields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Defining Pydantic Models for Explorer and Creature</a:t>
            </a:r>
          </a:p>
          <a:p>
            <a:r>
              <a:t>Pydantic models were defined for Explorer and Creature in separate files under the model directory.</a:t>
            </a:r>
          </a:p>
          <a:p>
            <a:r>
              <a:t>The models included fields like name, country, description for Explorer and name, country, area, description, aka for Creature.</a:t>
            </a:r>
          </a:p>
          <a:p>
            <a:pPr>
              <a:defRPr b="1"/>
            </a:pPr>
            <a:r>
              <a:t>Minimal Initial Pydantic Models</a:t>
            </a:r>
          </a:p>
          <a:p>
            <a:r>
              <a:t>The initial Pydantic models for Explorer and Creature were intentionally kept simple with only string fields.</a:t>
            </a:r>
          </a:p>
          <a:p>
            <a:r>
              <a:t>These models can be enhanced later without major logic changes.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Forms to Submit API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Forms to Submit API Data</a:t>
            </a:r>
          </a:p>
          <a:p>
            <a:r>
              <a:t>Pydantic models are used to define the structure of data that can be submitted to an API endpoint.</a:t>
            </a:r>
          </a:p>
          <a:p>
            <a:r>
              <a:t>The request body in FastAPI can be validated against the Pydantic model to ensure the data submitted is of the correct type and structure.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37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Topic 4: Connecting to Database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38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t>4</a:t>
            </a:r>
          </a:p>
        </p:txBody>
      </p:sp>
      <p:pic>
        <p:nvPicPr>
          <p:cNvPr id="329" name="Google Shape;32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794" y="2119575"/>
            <a:ext cx="4573839" cy="26107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7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t>About the Trainer</a:t>
            </a:r>
            <a:endParaRPr/>
          </a:p>
        </p:txBody>
      </p:sp>
      <p:sp>
        <p:nvSpPr>
          <p:cNvPr id="331" name="Google Shape;331;p70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943000" cy="13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Please add the following info to this page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Screenshot of your LInkedin Profile (with profile image)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QR code to your Linkedin 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Certifications eg PL-100, AWS, CISA….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Sample below</a:t>
            </a: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Connecting to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SQLite Data Source and Web Output</a:t>
            </a:r>
          </a:p>
          <a:p>
            <a:r>
              <a:t>SQLite database is used to store creature data, which is then accessed through a web call to display information such as creature names, descriptions, areas, and countries.</a:t>
            </a:r>
          </a:p>
          <a:p>
            <a:r>
              <a:t>The data retrieved from the SQLite database is formatted in JSON and displayed on the website, allowing users to view details about different creatures.</a:t>
            </a:r>
          </a:p>
          <a:p>
            <a:pPr>
              <a:defRPr b="1"/>
            </a:pPr>
            <a:r>
              <a:t>Chart/Graph Packages</a:t>
            </a:r>
          </a:p>
          <a:p>
            <a:r>
              <a:t>Python packages like Matplotlib, Plotly, and Dash are commonly used for graphical data displays, offering features for creating interactive graphs and data dashboards.</a:t>
            </a:r>
          </a:p>
          <a:p>
            <a:r>
              <a:t>These packages provide options for visualizing data in various formats, enhancing the presentation of information beyond simple text outputs.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39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Creating a Project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Setting Up Database Connection</a:t>
            </a:r>
          </a:p>
          <a:p>
            <a:r>
              <a:t>Establishing a connection to a database involves configuring connection parameters like host, port, username, and password.</a:t>
            </a:r>
          </a:p>
          <a:p>
            <a:r>
              <a:t>The connection setup is crucial for accessing and manipulating data stored in the database.</a:t>
            </a:r>
          </a:p>
          <a:p>
            <a:pPr>
              <a:defRPr b="1"/>
            </a:pPr>
            <a:r>
              <a:t>Defining Database Schema</a:t>
            </a:r>
          </a:p>
          <a:p>
            <a:r>
              <a:t>Defining the database schema includes specifying the structure of tables, columns, and relationships between different data entities.</a:t>
            </a:r>
          </a:p>
          <a:p>
            <a:r>
              <a:t>A well-defined schema ensures data integrity and efficient querying of the database.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40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Creating a Connection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Establishing a Connection</a:t>
            </a:r>
          </a:p>
          <a:p>
            <a:r>
              <a:t>SQLite allows connection to a database using the 'sqlite3' module in Python.</a:t>
            </a:r>
          </a:p>
          <a:p>
            <a:r>
              <a:t>Connection to a SQLite database is achieved by creating a connection object using 'sqlite3.connect()' method.</a:t>
            </a:r>
          </a:p>
          <a:p>
            <a:pPr>
              <a:defRPr b="1"/>
            </a:pPr>
            <a:r>
              <a:t>Connection Parameters</a:t>
            </a:r>
          </a:p>
          <a:p>
            <a:r>
              <a:t>Connection parameters include the database file path or ':memory:' for an in-memory database.</a:t>
            </a:r>
          </a:p>
          <a:p>
            <a:r>
              <a:t>Additional parameters like isolation_level can be specified during the connection establishment.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41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Creating 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Connecting to Database</a:t>
            </a:r>
          </a:p>
          <a:p>
            <a:r>
              <a:t>SQLite and other SQL databases can be used to read data for model creation.</a:t>
            </a:r>
          </a:p>
          <a:p>
            <a:r>
              <a:t>Some SQL databases support NoSQL tricks with JSON, expanding the capabilities for model development.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42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Table Plus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Connecting to Database</a:t>
            </a:r>
          </a:p>
          <a:p>
            <a:r>
              <a:t>Table Plus allows users to connect to various types of databases such as SQLite, MySQL, PostgreSQL, and more.</a:t>
            </a:r>
          </a:p>
          <a:p>
            <a:r>
              <a:t>It provides a user-friendly interface for querying, managing, and visualizing data stored in different database systems.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43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Adding Data to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SQLite Data Source and Web Output</a:t>
            </a:r>
          </a:p>
          <a:p>
            <a:r>
              <a:t>SQLite is used to read creature data from a database in the context of web output.</a:t>
            </a:r>
          </a:p>
          <a:p>
            <a:r>
              <a:t>The examples in the chapter involve slicing, dicing, and presenting data from the SQLite database on a website.</a:t>
            </a:r>
          </a:p>
          <a:p>
            <a:pPr>
              <a:defRPr b="1"/>
            </a:pPr>
            <a:r>
              <a:t>Test Plot Endpoint</a:t>
            </a:r>
          </a:p>
          <a:p>
            <a:r>
              <a:t>A test function is added to web/creature.py to check the necessary components for creating plots.</a:t>
            </a:r>
          </a:p>
          <a:p>
            <a:r>
              <a:t>The function uses Plotly to generate a scatter plot and returns the image in PNG format.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44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Topic 5: Performing CRUD Operations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45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Fetching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Retrieving Data</a:t>
            </a:r>
          </a:p>
          <a:p>
            <a:r>
              <a:t>Data retrieval involves querying the database to fetch specific information based on defined criteria.</a:t>
            </a:r>
          </a:p>
          <a:p>
            <a:r>
              <a:t>Queries can be structured to retrieve single or multiple records from the database.</a:t>
            </a:r>
          </a:p>
          <a:p>
            <a:pPr>
              <a:defRPr b="1"/>
            </a:pPr>
            <a:r>
              <a:t>Filtering Results</a:t>
            </a:r>
          </a:p>
          <a:p>
            <a:r>
              <a:t>Filtering allows for narrowing down retrieved data by applying conditions such as WHERE clauses.</a:t>
            </a:r>
          </a:p>
          <a:p>
            <a:r>
              <a:t>It helps in fetching only the relevant records that meet the specified criteria.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46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Deleting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Deletion Process Overview</a:t>
            </a:r>
          </a:p>
          <a:p>
            <a:r>
              <a:t>Deleting products involves removing them from the database to ensure they are no longer accessible.</a:t>
            </a:r>
          </a:p>
          <a:p>
            <a:r>
              <a:t>This process typically requires proper authorization to prevent unauthorized deletions.</a:t>
            </a:r>
          </a:p>
          <a:p>
            <a:pPr>
              <a:defRPr b="1"/>
            </a:pPr>
            <a:r>
              <a:t>Data Integrity Considerations</a:t>
            </a:r>
          </a:p>
          <a:p>
            <a:r>
              <a:t>When deleting products, it's crucial to consider data integrity to avoid orphaned records or broken relationships.</a:t>
            </a:r>
          </a:p>
          <a:p>
            <a:r>
              <a:t>Implementing cascading deletes or setting up constraints can help maintain data consistency during deletions.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47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Creating a Route to Update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Defining CRUD Operations</a:t>
            </a:r>
          </a:p>
          <a:p>
            <a:r>
              <a:t>CRUD basics involve operations like Get, Create, Replace, Modify, and Delete.</a:t>
            </a:r>
          </a:p>
          <a:p>
            <a:r>
              <a:t>The distinction between partial modification and complete replacement functions is highlighted.</a:t>
            </a:r>
          </a:p>
          <a:p>
            <a:pPr>
              <a:defRPr b="1"/>
            </a:pPr>
            <a:r>
              <a:t>Creating Fake Data</a:t>
            </a:r>
          </a:p>
          <a:p>
            <a:r>
              <a:t>Fake data creation is essential for testing routes and responses without live modules.</a:t>
            </a:r>
          </a:p>
          <a:p>
            <a:r>
              <a:t>In-memory classes can be used to mimic a database until replaced with actual data stores.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48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t>5</a:t>
            </a:r>
          </a:p>
        </p:txBody>
      </p:sp>
      <p:pic>
        <p:nvPicPr>
          <p:cNvPr id="337" name="Google Shape;3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00" y="685950"/>
            <a:ext cx="7802604" cy="445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71"/>
          <p:cNvSpPr txBox="1">
            <a:spLocks noGrp="1"/>
          </p:cNvSpPr>
          <p:nvPr>
            <p:ph type="title"/>
          </p:nvPr>
        </p:nvSpPr>
        <p:spPr>
          <a:xfrm>
            <a:off x="75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t>Let's Know Each Other...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Response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Performing CRUD Operations</a:t>
            </a:r>
          </a:p>
          <a:p>
            <a:r>
              <a:t>CRUD operations refer to Create, Read, Update, and Delete actions that can be performed on a database.</a:t>
            </a:r>
          </a:p>
          <a:p>
            <a:r>
              <a:t>These operations are fundamental in database management for interacting with data records.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49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HTTP Status Codes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HTTP Status Codes Overview</a:t>
            </a:r>
          </a:p>
          <a:p>
            <a:r>
              <a:t>HTTP status codes indicate the outcome of an HTTP request, such as 200 for success or 404 for not found.</a:t>
            </a:r>
          </a:p>
          <a:p>
            <a:r>
              <a:t>These codes are crucial in understanding the response from a server when interacting with RESTful APIs.</a:t>
            </a:r>
          </a:p>
          <a:p>
            <a:pPr>
              <a:defRPr b="1"/>
            </a:pPr>
            <a:r>
              <a:t>Common HTTP Status Codes</a:t>
            </a:r>
          </a:p>
          <a:p>
            <a:r>
              <a:t>Some common HTTP status codes include 200 for successful requests, 404 for not found resources, and 500 for server errors.</a:t>
            </a:r>
          </a:p>
          <a:p>
            <a:r>
              <a:t>Each status code carries specific meanings that help in troubleshooting and understanding the result of an API call.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50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Raising Exceptions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Exception Handling Basics</a:t>
            </a:r>
          </a:p>
          <a:p>
            <a:r>
              <a:t>Exceptions are used to handle errors during the execution of a program.</a:t>
            </a:r>
          </a:p>
          <a:p>
            <a:r>
              <a:t>They help prevent abrupt termination and allow for graceful error handling.</a:t>
            </a:r>
          </a:p>
          <a:p>
            <a:pPr>
              <a:defRPr b="1"/>
            </a:pPr>
            <a:r>
              <a:t>Types of Exceptions</a:t>
            </a:r>
          </a:p>
          <a:p>
            <a:r>
              <a:t>Common exception types include ValueError, TypeError, and FileNotFoundError.</a:t>
            </a:r>
          </a:p>
          <a:p>
            <a:r>
              <a:t>Each type corresponds to a specific error condition that can occur during program execution.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51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Topic 6: Authentication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52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Authentication With JWT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JWT Structure</a:t>
            </a:r>
          </a:p>
          <a:p>
            <a:r>
              <a:t>Header: Contains encryption algorithm and token type in JSON format.</a:t>
            </a:r>
          </a:p>
          <a:p>
            <a:r>
              <a:t>Payload: Includes user-specific information encoded in Base 64 URL format.</a:t>
            </a:r>
          </a:p>
          <a:p>
            <a:pPr>
              <a:defRPr b="1"/>
            </a:pPr>
            <a:r>
              <a:t>JWT Usage</a:t>
            </a:r>
          </a:p>
          <a:p>
            <a:r>
              <a:t>JWT can be passed to web servers via URL, query parameter, HTTP header, or cookie.</a:t>
            </a:r>
          </a:p>
          <a:p>
            <a:r>
              <a:t>It allows conveying authentication information without the need for a database lookup.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53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Creating Login Route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Authentication Steps</a:t>
            </a:r>
          </a:p>
          <a:p>
            <a:r>
              <a:t>A form with username and password fields is generated for endpoints with the oauth2_dep() dependency.</a:t>
            </a:r>
          </a:p>
          <a:p>
            <a:r>
              <a:t>The submitted username and password are matched against the local database, and if a match occurs, an access token in JWT format is generated.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54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Logging In the 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User Authentication Process</a:t>
            </a:r>
          </a:p>
          <a:p>
            <a:r>
              <a:t>When an endpoint requires oauth2_dep() dependency, a form with username and password fields is generated for the client.</a:t>
            </a:r>
          </a:p>
          <a:p>
            <a:r>
              <a:t>The filled form is submitted, and the hashed username and password are matched against the local database for authentication.</a:t>
            </a:r>
          </a:p>
          <a:p>
            <a:pPr>
              <a:defRPr b="1"/>
            </a:pPr>
            <a:r>
              <a:t>Access Token Generation</a:t>
            </a:r>
          </a:p>
          <a:p>
            <a:r>
              <a:t>Upon successful authentication, an access token in JWT format is created and returned to the client.</a:t>
            </a:r>
          </a:p>
          <a:p>
            <a:r>
              <a:t>This access token is then used in subsequent requests to authenticate the user without the need for repeated database lookups.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55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Significance of JWT Token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JWT as an Encoding Scheme</a:t>
            </a:r>
          </a:p>
          <a:p>
            <a:r>
              <a:t>A JWT is an encoding scheme with three dot-separated sections: Header, Payload, and Signature, each containing JSON strings encoded in Base 64 URL format.</a:t>
            </a:r>
          </a:p>
          <a:p>
            <a:r>
              <a:t>It can be passed to web servers in various ways like part of the URL, query parameter, HTTP header, or cookie, providing authentication information for OAuth2.</a:t>
            </a:r>
          </a:p>
          <a:p>
            <a:pPr>
              <a:defRPr b="1"/>
            </a:pPr>
            <a:r>
              <a:t>JWT Advantages and Limitations</a:t>
            </a:r>
          </a:p>
          <a:p>
            <a:r>
              <a:t>JWT allows authentication information conveyance without a database lookup, enhancing performance by avoiding additional queries.</a:t>
            </a:r>
          </a:p>
          <a:p>
            <a:r>
              <a:t>However, the lack of direct authorization revocation detection is a limitation of JWT, as revoked authorizations cannot be detected through JWT alone.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56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Utility Function to Create JWT Token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JWT Structure</a:t>
            </a:r>
          </a:p>
          <a:p>
            <a:r>
              <a:t>A JWT consists of three parts: Header, Payload, and Signature, each encoded in Base 64 URL format.</a:t>
            </a:r>
          </a:p>
          <a:p>
            <a:r>
              <a:t>The Header contains the encryption algorithm and token type, while the Payload carries the actual data.</a:t>
            </a:r>
          </a:p>
          <a:p>
            <a:pPr>
              <a:defRPr b="1"/>
            </a:pPr>
            <a:r>
              <a:t>Passing JWT to Web Servers</a:t>
            </a:r>
          </a:p>
          <a:p>
            <a:r>
              <a:t>JWT can be passed to web servers through URLs, query parameters, HTTP headers, cookies, etc., as a plain ASCII string.</a:t>
            </a:r>
          </a:p>
          <a:p>
            <a:r>
              <a:t>It is used to convey authentication information for OAuth2 and other methods, enabling secure communication.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57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Generating JWT Token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JWT Structure</a:t>
            </a:r>
          </a:p>
          <a:p>
            <a:r>
              <a:t>Header: Contains encryption algorithm and token type in JSON format.</a:t>
            </a:r>
          </a:p>
          <a:p>
            <a:r>
              <a:t>Payload: Middle section of a JWT that carries the data.</a:t>
            </a:r>
          </a:p>
          <a:p>
            <a:pPr>
              <a:defRPr b="1"/>
            </a:pPr>
            <a:r>
              <a:t>JWT Usage</a:t>
            </a:r>
          </a:p>
          <a:p>
            <a:r>
              <a:t>JWT can be passed to web servers via URL, query parameter, HTTP header, or cookie.</a:t>
            </a:r>
          </a:p>
          <a:p>
            <a:r>
              <a:t>It is a readable string with three dot-separated sections: Header, Payload, and Signature.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58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2"/>
          <p:cNvSpPr txBox="1">
            <a:spLocks noGrp="1"/>
          </p:cNvSpPr>
          <p:nvPr>
            <p:ph type="title" idx="4294967295"/>
          </p:nvPr>
        </p:nvSpPr>
        <p:spPr>
          <a:xfrm>
            <a:off x="0" y="171450"/>
            <a:ext cx="91440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Ground Rules</a:t>
            </a:r>
            <a:endParaRPr sz="3600" i="0" u="none" strike="noStrike" cap="none"/>
          </a:p>
        </p:txBody>
      </p:sp>
      <p:sp>
        <p:nvSpPr>
          <p:cNvPr id="344" name="Google Shape;344;p72"/>
          <p:cNvSpPr txBox="1">
            <a:spLocks noGrp="1"/>
          </p:cNvSpPr>
          <p:nvPr>
            <p:ph type="body" idx="4294967295"/>
          </p:nvPr>
        </p:nvSpPr>
        <p:spPr>
          <a:xfrm>
            <a:off x="275100" y="685800"/>
            <a:ext cx="8593800" cy="3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t>Set your mobile phone to silent mode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t>Participate actively in the class. No question is stupid.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t>Mutual respect. Agree to disagree.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t>One conversation at one time.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t>Be punctual. Back from breaks on time.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t>Exit the class silently if you need to step out for phone call, toilet break etc.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t>75% attendance is required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345" name="Google Shape;345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t>6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Get Current User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Authentication Steps</a:t>
            </a:r>
          </a:p>
          <a:p>
            <a:r>
              <a:t>When an endpoint has the dependency oauth2_dep(), a form with username and password fields is sent to the client.</a:t>
            </a:r>
          </a:p>
          <a:p>
            <a:r>
              <a:t>After the client submits the form, the username and password are matched against the local database, and if there's a match, an access token in JWT format is generated and returned.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59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Protecting Routes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Authentication and Authorization</a:t>
            </a:r>
          </a:p>
          <a:p>
            <a:r>
              <a:t>Authentication is about identity verification, ensuring only authorized users access specific routes.</a:t>
            </a:r>
          </a:p>
          <a:p>
            <a:r>
              <a:t>Authorization determines what actions authenticated users can perform within the application.</a:t>
            </a:r>
          </a:p>
          <a:p>
            <a:pPr>
              <a:defRPr b="1"/>
            </a:pPr>
            <a:r>
              <a:t>Implementing Security Measures</a:t>
            </a:r>
          </a:p>
          <a:p>
            <a:r>
              <a:t>Security measures like encryption (HTTPS) are crucial to protect routes from unauthorized access.</a:t>
            </a:r>
          </a:p>
          <a:p>
            <a:r>
              <a:t>Authentication is essential for tracking unique visitors and monitoring page popularity.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60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77" name="Google Shape;377;p77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Summary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t>Q&amp;A</a:t>
            </a:r>
            <a:endParaRPr/>
          </a:p>
        </p:txBody>
      </p:sp>
      <p:sp>
        <p:nvSpPr>
          <p:cNvPr id="378" name="Google Shape;378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t>61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83" name="Google Shape;383;p78"/>
          <p:cNvSpPr txBox="1">
            <a:spLocks noGrp="1"/>
          </p:cNvSpPr>
          <p:nvPr>
            <p:ph type="body" idx="1"/>
          </p:nvPr>
        </p:nvSpPr>
        <p:spPr>
          <a:xfrm>
            <a:off x="151275" y="642650"/>
            <a:ext cx="8869800" cy="4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>Kindly submit your course feedback below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t>https://goo.gl/R2eumq</a:t>
            </a:r>
            <a:endParaRPr/>
          </a:p>
        </p:txBody>
      </p:sp>
      <p:pic>
        <p:nvPicPr>
          <p:cNvPr id="384" name="Picture 38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800" y="1731300"/>
            <a:ext cx="2732750" cy="2732750"/>
          </a:xfrm>
          <a:prstGeom prst="rect">
            <a:avLst/>
          </a:prstGeom>
        </p:spPr>
      </p:pic>
      <p:sp>
        <p:nvSpPr>
          <p:cNvPr id="385" name="Google Shape;385;p7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t>Feedback</a:t>
            </a:r>
            <a:endParaRPr/>
          </a:p>
        </p:txBody>
      </p:sp>
      <p:sp>
        <p:nvSpPr>
          <p:cNvPr id="386" name="Google Shape;386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t>62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" y="0"/>
            <a:ext cx="9144000" cy="5143500"/>
          </a:xfrm>
          <a:prstGeom prst="rect">
            <a:avLst/>
          </a:prstGeom>
        </p:spPr>
      </p:pic>
      <p:sp>
        <p:nvSpPr>
          <p:cNvPr id="393" name="Google Shape;393;p79"/>
          <p:cNvSpPr txBox="1">
            <a:spLocks noGrp="1"/>
          </p:cNvSpPr>
          <p:nvPr>
            <p:ph type="subTitle" idx="1"/>
          </p:nvPr>
        </p:nvSpPr>
        <p:spPr>
          <a:xfrm>
            <a:off x="92" y="964406"/>
            <a:ext cx="91440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>CERTIFICATE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>of ACCOMPLISHMENT</a:t>
            </a:r>
            <a:endParaRPr/>
          </a:p>
        </p:txBody>
      </p:sp>
      <p:sp>
        <p:nvSpPr>
          <p:cNvPr id="394" name="Google Shape;394;p79"/>
          <p:cNvSpPr txBox="1"/>
          <p:nvPr/>
        </p:nvSpPr>
        <p:spPr>
          <a:xfrm>
            <a:off x="194825" y="2615375"/>
            <a:ext cx="8741400" cy="22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	You will receive a digital certificate in your email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after the completion of the class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 If you did not receive the digital certificate,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please send your request to 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>enquiry@tertiaryinfotech.com</a:t>
            </a:r>
            <a:endParaRPr sz="2900">
              <a:solidFill>
                <a:schemeClr val="dk1"/>
              </a:solidFill>
              <a:latin typeface="Quintessential"/>
              <a:ea typeface="Quintessential"/>
              <a:cs typeface="Quintessential"/>
              <a:sym typeface="Quintessential"/>
            </a:endParaRPr>
          </a:p>
        </p:txBody>
      </p:sp>
      <p:sp>
        <p:nvSpPr>
          <p:cNvPr id="395" name="Google Shape;395;p79"/>
          <p:cNvSpPr txBox="1"/>
          <p:nvPr/>
        </p:nvSpPr>
        <p:spPr>
          <a:xfrm>
            <a:off x="929054" y="4393406"/>
            <a:ext cx="3714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Picture 395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88" y="303609"/>
            <a:ext cx="44445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401" name="Google Shape;401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t>64</a:t>
            </a:r>
          </a:p>
        </p:txBody>
      </p:sp>
      <p:sp>
        <p:nvSpPr>
          <p:cNvPr id="402" name="Google Shape;402;p80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32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t>Thank You!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Topic 1: Introduction to FastAPI</a:t>
            </a:r>
          </a:p>
          <a:p>
            <a:pPr lvl="1"/>
            <a:r>
              <a:t>What is an API</a:t>
            </a:r>
          </a:p>
          <a:p>
            <a:pPr lvl="1"/>
            <a:r>
              <a:t>Introduction to FastAPI</a:t>
            </a:r>
          </a:p>
          <a:p>
            <a:pPr lvl="1"/>
            <a:r>
              <a:t>Creating a Simple API</a:t>
            </a:r>
          </a:p>
          <a:p>
            <a:pPr>
              <a:defRPr b="1"/>
            </a:pPr>
            <a:r>
              <a:t>Topic 2: Path and Query Parameters</a:t>
            </a:r>
          </a:p>
          <a:p>
            <a:pPr lvl="1"/>
            <a:r>
              <a:t>Path Parameters</a:t>
            </a:r>
          </a:p>
          <a:p>
            <a:pPr lvl="1"/>
            <a:r>
              <a:t>Path Parameters With Type</a:t>
            </a:r>
          </a:p>
          <a:p>
            <a:pPr lvl="1"/>
            <a:r>
              <a:t>Automatic Documentation</a:t>
            </a:r>
          </a:p>
          <a:p>
            <a:pPr lvl="1"/>
            <a:r>
              <a:t>Ordering of Routes</a:t>
            </a:r>
          </a:p>
          <a:p>
            <a:pPr lvl="1"/>
            <a:r>
              <a:t>Query Parameters</a:t>
            </a:r>
          </a:p>
          <a:p>
            <a:pPr lvl="1"/>
            <a:r>
              <a:t>Passing Default Values to Query Parameters</a:t>
            </a:r>
          </a:p>
          <a:p>
            <a:pPr lvl="1"/>
            <a:r>
              <a:t>Using Path &amp; Query Parameters Simultaneously</a:t>
            </a:r>
          </a:p>
          <a:p>
            <a:pPr lvl="1"/>
            <a:r>
              <a:t>Required Query Parameters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Course 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  <a:p>
            <a:pPr>
              <a:defRPr b="1"/>
            </a:pPr>
            <a:r>
              <a:t>Topic 3: Request Body and Pydantic Models</a:t>
            </a:r>
          </a:p>
          <a:p>
            <a:pPr lvl="1"/>
            <a:r>
              <a:t>Request Body</a:t>
            </a:r>
          </a:p>
          <a:p>
            <a:pPr lvl="1"/>
            <a:r>
              <a:t>POST Method</a:t>
            </a:r>
          </a:p>
          <a:p>
            <a:pPr lvl="1"/>
            <a:r>
              <a:t>Pydantic Models With Request Body</a:t>
            </a:r>
          </a:p>
          <a:p>
            <a:pPr lvl="1"/>
            <a:r>
              <a:t>Using Model Inside a Function</a:t>
            </a:r>
          </a:p>
          <a:p>
            <a:pPr lvl="1"/>
            <a:r>
              <a:t>Passing Path &amp; Query Parameters to Request</a:t>
            </a:r>
          </a:p>
          <a:p>
            <a:pPr lvl="1"/>
            <a:r>
              <a:t>Passing Multiple Models</a:t>
            </a:r>
          </a:p>
          <a:p>
            <a:pPr lvl="1"/>
            <a:r>
              <a:t>Defining Fields for Metadata</a:t>
            </a:r>
          </a:p>
          <a:p>
            <a:pPr lvl="1"/>
            <a:r>
              <a:t>Nesting Python DataTypes in a Model</a:t>
            </a:r>
          </a:p>
          <a:p>
            <a:pPr lvl="1"/>
            <a:r>
              <a:t>Nesting Pydantic Models</a:t>
            </a:r>
          </a:p>
          <a:p>
            <a:pPr lvl="1"/>
            <a:r>
              <a:t>Deeply Nested Models</a:t>
            </a:r>
          </a:p>
          <a:p>
            <a:pPr lvl="1"/>
            <a:r>
              <a:t>Providing Example Data</a:t>
            </a:r>
          </a:p>
          <a:p>
            <a:pPr lvl="1"/>
            <a:r>
              <a:t>Defining Example Data Using Fields</a:t>
            </a:r>
          </a:p>
          <a:p>
            <a:pPr lvl="1"/>
            <a:r>
              <a:t>Forms to Submit API Data</a:t>
            </a:r>
          </a:p>
          <a:p>
            <a:pPr>
              <a:defRPr b="1"/>
            </a:pPr>
            <a:r>
              <a:t>Topic 4: Connecting to Database</a:t>
            </a:r>
          </a:p>
          <a:p>
            <a:pPr lvl="1"/>
            <a:r>
              <a:t>Introduction to Connecting to Database</a:t>
            </a:r>
          </a:p>
          <a:p>
            <a:pPr lvl="1"/>
            <a:r>
              <a:t>Creating a Project</a:t>
            </a:r>
          </a:p>
          <a:p>
            <a:pPr lvl="1"/>
            <a:r>
              <a:t>Creating a Connection</a:t>
            </a:r>
          </a:p>
          <a:p>
            <a:pPr lvl="1"/>
            <a:r>
              <a:t>Creating a Model</a:t>
            </a:r>
          </a:p>
          <a:p>
            <a:pPr lvl="1"/>
            <a:r>
              <a:t>Using Table Plus</a:t>
            </a:r>
          </a:p>
          <a:p>
            <a:pPr lvl="1"/>
            <a:r>
              <a:t>Adding Data to Database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74400" y="4662000"/>
            <a:ext cx="547200" cy="392400"/>
          </a:xfrm>
          <a:prstGeom prst="rect">
            <a:avLst/>
          </a:prstGeom>
          <a:noFill/>
        </p:spPr>
        <p:txBody>
          <a:bodyPr wrap="square" lIns="90000" rIns="90000" tIns="90000" bIns="90000" anchor="ctr">
            <a:noAutofit/>
          </a:bodyPr>
          <a:lstStyle/>
          <a:p>
            <a:pPr algn="r">
              <a:defRPr sz="1000">
                <a:solidFill>
                  <a:srgbClr val="595959"/>
                </a:solidFill>
                <a:latin typeface="Arial"/>
              </a:defRPr>
            </a:pPr>
            <a: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aster 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aster non-WSQ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338</Words>
  <Application>Microsoft Office PowerPoint</Application>
  <PresentationFormat>On-screen Show (16:9)</PresentationFormat>
  <Paragraphs>71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Questrial</vt:lpstr>
      <vt:lpstr>Quattrocento</vt:lpstr>
      <vt:lpstr>Arial</vt:lpstr>
      <vt:lpstr>Calibri</vt:lpstr>
      <vt:lpstr>Quintessential</vt:lpstr>
      <vt:lpstr>Comfortaa</vt:lpstr>
      <vt:lpstr>Master WSQ Slides Template</vt:lpstr>
      <vt:lpstr>Master WSQ Slides Template</vt:lpstr>
      <vt:lpstr>Master WSQ Slides Template</vt:lpstr>
      <vt:lpstr>Master WSQ Slides Template</vt:lpstr>
      <vt:lpstr>Master non-WSQ Slides Template</vt:lpstr>
      <vt:lpstr>&lt;COURSE_TITLE&gt;</vt:lpstr>
      <vt:lpstr>Digital Attendance</vt:lpstr>
      <vt:lpstr>About the Trainer</vt:lpstr>
      <vt:lpstr>About the Trainer</vt:lpstr>
      <vt:lpstr>Let's Know Each Other...</vt:lpstr>
      <vt:lpstr>Ground Rules</vt:lpstr>
      <vt:lpstr>&lt;COURSE_OUTLINE&gt;</vt:lpstr>
      <vt:lpstr>Access Google Classroom LMS</vt:lpstr>
      <vt:lpstr>&lt;TOPICS_OUTLINE&gt;</vt:lpstr>
      <vt:lpstr>Summary Q&amp;A</vt:lpstr>
      <vt:lpstr>Feedback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Derrick Lim</cp:lastModifiedBy>
  <cp:revision>2</cp:revision>
  <dcterms:modified xsi:type="dcterms:W3CDTF">2024-11-28T05:29:35Z</dcterms:modified>
</cp:coreProperties>
</file>